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257" r:id="rId4"/>
    <p:sldId id="328" r:id="rId5"/>
    <p:sldId id="299" r:id="rId6"/>
    <p:sldId id="258" r:id="rId7"/>
    <p:sldId id="295" r:id="rId8"/>
    <p:sldId id="292" r:id="rId9"/>
    <p:sldId id="293" r:id="rId10"/>
    <p:sldId id="294" r:id="rId11"/>
    <p:sldId id="296" r:id="rId12"/>
    <p:sldId id="297" r:id="rId13"/>
    <p:sldId id="307" r:id="rId14"/>
    <p:sldId id="300" r:id="rId15"/>
    <p:sldId id="324" r:id="rId16"/>
    <p:sldId id="329" r:id="rId17"/>
    <p:sldId id="330" r:id="rId18"/>
    <p:sldId id="302" r:id="rId19"/>
    <p:sldId id="303" r:id="rId20"/>
    <p:sldId id="306" r:id="rId21"/>
    <p:sldId id="304" r:id="rId22"/>
    <p:sldId id="301" r:id="rId23"/>
    <p:sldId id="333" r:id="rId24"/>
    <p:sldId id="308" r:id="rId25"/>
    <p:sldId id="309" r:id="rId26"/>
    <p:sldId id="327" r:id="rId27"/>
    <p:sldId id="310" r:id="rId28"/>
    <p:sldId id="331" r:id="rId29"/>
    <p:sldId id="332" r:id="rId30"/>
    <p:sldId id="323" r:id="rId31"/>
    <p:sldId id="322" r:id="rId32"/>
    <p:sldId id="321" r:id="rId33"/>
    <p:sldId id="334" r:id="rId34"/>
    <p:sldId id="335" r:id="rId35"/>
    <p:sldId id="312" r:id="rId36"/>
    <p:sldId id="313" r:id="rId37"/>
    <p:sldId id="314" r:id="rId38"/>
    <p:sldId id="315" r:id="rId39"/>
    <p:sldId id="316" r:id="rId40"/>
    <p:sldId id="336" r:id="rId41"/>
    <p:sldId id="337" r:id="rId42"/>
    <p:sldId id="338" r:id="rId43"/>
    <p:sldId id="326" r:id="rId44"/>
    <p:sldId id="318" r:id="rId4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01" y="20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3C099FEF-36DC-40BA-B500-DB50D01609E0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4517BBB5-CF8A-499D-86E4-17C293CA12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29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BBB5-CF8A-499D-86E4-17C293CA129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4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17BBB5-CF8A-499D-86E4-17C293CA129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6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4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06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53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33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8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96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51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50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4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83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690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70D95E-F33E-467F-8125-3A3E22AB69DF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37362-D92B-46E3-BE76-A666D36BB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47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li@jhu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gif"/><Relationship Id="rId4" Type="http://schemas.openxmlformats.org/officeDocument/2006/relationships/hyperlink" Target="http://pages.jh.edu/~maliyou1/Physics_of_Sport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shot.org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keepvi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unes.apple.com/us/app/vernier-graphical-analysis/id522996341?ls=1&amp;mt=8" TargetMode="External"/><Relationship Id="rId5" Type="http://schemas.openxmlformats.org/officeDocument/2006/relationships/hyperlink" Target="https://play.google.com/store/apps/details?id=com.vernier.android.graphicalanalysis" TargetMode="External"/><Relationship Id="rId4" Type="http://schemas.openxmlformats.org/officeDocument/2006/relationships/hyperlink" Target="https://www.compadre.org/osp/items/detail.cfm?ID=736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citation.aip.org/content/aapt/journal/tpt/49/1/10.1119/1.3527753" TargetMode="External"/><Relationship Id="rId2" Type="http://schemas.openxmlformats.org/officeDocument/2006/relationships/hyperlink" Target="http://audacity.sourceforge.net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het.colorado.edu/en/simulation/legacy/forces-and-motion" TargetMode="External"/><Relationship Id="rId2" Type="http://schemas.openxmlformats.org/officeDocument/2006/relationships/hyperlink" Target="https://phet.colorado.edu/en/simulation/projectile-mo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rc.nasa.gov/www/k-12/InteractProgs/sportsdown.html" TargetMode="External"/><Relationship Id="rId4" Type="http://schemas.openxmlformats.org/officeDocument/2006/relationships/hyperlink" Target="https://phet.colorado.edu/en/simulation/legacy/energy-skate-park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physicsclassroom.com/Physics-Interactives/Vectors-and-Projectiles/Projectile-Simulator/Projectile-Simulator-Interactive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nbjhpcZ9_g" TargetMode="External"/><Relationship Id="rId2" Type="http://schemas.openxmlformats.org/officeDocument/2006/relationships/hyperlink" Target="https://www.youtube.com/watch?v=AVExBUxIcIs&amp;list=PLm4DmlOa3zay-bL9vDVPTShhEzZhjgtD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cTNIk0yfj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hyperlink" Target="https://pdfs.semanticscholar.org/e956/0e12923567efef9e37bead23b9e85bfe0ca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nbjhpcZ9_g" TargetMode="External"/><Relationship Id="rId2" Type="http://schemas.openxmlformats.org/officeDocument/2006/relationships/hyperlink" Target="https://www.youtube.com/watch?v=AVExBUxIcIs&amp;list=PLm4DmlOa3zay-bL9vDVPTShhEzZhjgtDa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Physics-Sports-WCB/dp/0073513970" TargetMode="External"/><Relationship Id="rId2" Type="http://schemas.openxmlformats.org/officeDocument/2006/relationships/hyperlink" Target="http://pages.jh.edu/~maliyou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gdz.sub.uni-goettingen.de/dms/load/img/?PID=PPN599484047_0007|LOG_0007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nbjhpcZ9_g" TargetMode="External"/><Relationship Id="rId2" Type="http://schemas.openxmlformats.org/officeDocument/2006/relationships/hyperlink" Target="https://www.youtube.com/watch?v=AVExBUxIcIs&amp;list=PLm4DmlOa3zay-bL9vDVPTShhEzZhjgtDa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pages.jh.edu/~maliyou1/Physics_of_Sport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utterstock.com/home" TargetMode="External"/><Relationship Id="rId2" Type="http://schemas.openxmlformats.org/officeDocument/2006/relationships/hyperlink" Target="http://www.sportsphoto.co.uk/index.cf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agej.nih.gov/ij/index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464103"/>
            <a:ext cx="9144000" cy="2387600"/>
          </a:xfrm>
        </p:spPr>
        <p:txBody>
          <a:bodyPr/>
          <a:lstStyle/>
          <a:p>
            <a:r>
              <a:rPr lang="en-US" altLang="en-US" b="1" dirty="0">
                <a:solidFill>
                  <a:srgbClr val="68A4E0"/>
                </a:solidFill>
                <a:latin typeface="Verdana" panose="020B0604030504040204" pitchFamily="34" charset="0"/>
              </a:rPr>
              <a:t>Physics of </a:t>
            </a:r>
            <a:r>
              <a:rPr lang="en-US" altLang="en-US" b="1" dirty="0" smtClean="0">
                <a:solidFill>
                  <a:srgbClr val="68A4E0"/>
                </a:solidFill>
                <a:latin typeface="Verdana" panose="020B0604030504040204" pitchFamily="34" charset="0"/>
              </a:rPr>
              <a:t>Sports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43778"/>
            <a:ext cx="9144000" cy="1655762"/>
          </a:xfrm>
        </p:spPr>
        <p:txBody>
          <a:bodyPr/>
          <a:lstStyle/>
          <a:p>
            <a:r>
              <a:rPr lang="en-US" dirty="0" smtClean="0"/>
              <a:t>Dr. Muhammad Ali Yousuf</a:t>
            </a:r>
          </a:p>
          <a:p>
            <a:r>
              <a:rPr lang="en-US" dirty="0" smtClean="0">
                <a:hlinkClick r:id="rId3"/>
              </a:rPr>
              <a:t>mali@jhu.edu</a:t>
            </a:r>
            <a:endParaRPr lang="en-US" dirty="0" smtClean="0"/>
          </a:p>
          <a:p>
            <a:r>
              <a:rPr lang="en-US" dirty="0">
                <a:hlinkClick r:id="rId4"/>
              </a:rPr>
              <a:t>http://pages.jh.edu/~maliyou1/Physics_of_Sports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128" y="156291"/>
            <a:ext cx="3241964" cy="243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583711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 smtClean="0"/>
              <a:t>Image https</a:t>
            </a:r>
            <a:r>
              <a:rPr lang="en-US" sz="1050" dirty="0"/>
              <a:t>://amazingpict.com/hd-wallpapers-background-images/mickey-mouse-basketball/</a:t>
            </a:r>
          </a:p>
        </p:txBody>
      </p:sp>
    </p:spTree>
    <p:extLst>
      <p:ext uri="{BB962C8B-B14F-4D97-AF65-F5344CB8AC3E}">
        <p14:creationId xmlns:p14="http://schemas.microsoft.com/office/powerpoint/2010/main" val="16730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First</a:t>
            </a:r>
            <a:r>
              <a:rPr lang="en-US" dirty="0"/>
              <a:t>, you need to download videos. Use </a:t>
            </a:r>
            <a:r>
              <a:rPr lang="en-US" dirty="0" err="1"/>
              <a:t>KeepVid</a:t>
            </a:r>
            <a:r>
              <a:rPr lang="en-US" dirty="0"/>
              <a:t> to download YouTube videos to your computer, </a:t>
            </a:r>
            <a:r>
              <a:rPr lang="en-US" dirty="0">
                <a:hlinkClick r:id="rId2"/>
              </a:rPr>
              <a:t>https://keepvid.com/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err="1" smtClean="0">
                <a:hlinkClick r:id="rId3"/>
              </a:rPr>
              <a:t>OpenShot</a:t>
            </a:r>
            <a:r>
              <a:rPr lang="en-US" dirty="0"/>
              <a:t> is a free video editing tool.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Freeware</a:t>
            </a:r>
            <a:r>
              <a:rPr lang="en-US" dirty="0"/>
              <a:t>: </a:t>
            </a:r>
            <a:r>
              <a:rPr lang="en-US" dirty="0">
                <a:hlinkClick r:id="rId4"/>
              </a:rPr>
              <a:t>Tracker Video Analysis and Modeling Tool</a:t>
            </a:r>
            <a:r>
              <a:rPr lang="en-US" dirty="0" smtClean="0"/>
              <a:t>.</a:t>
            </a:r>
          </a:p>
          <a:p>
            <a:pPr>
              <a:lnSpc>
                <a:spcPct val="100000"/>
              </a:lnSpc>
            </a:pPr>
            <a:r>
              <a:rPr lang="en-US" strike="sngStrike" dirty="0"/>
              <a:t>Free Android App, </a:t>
            </a:r>
            <a:r>
              <a:rPr lang="en-US" strike="sngStrike" dirty="0">
                <a:hlinkClick r:id="rId5"/>
              </a:rPr>
              <a:t>Vernier Graphical Analysis</a:t>
            </a:r>
            <a:r>
              <a:rPr lang="en-US" strike="sngStrike" dirty="0"/>
              <a:t>. It provides interface to </a:t>
            </a:r>
            <a:r>
              <a:rPr lang="en-US" strike="sngStrike" dirty="0" err="1"/>
              <a:t>LoggerPro</a:t>
            </a:r>
            <a:r>
              <a:rPr lang="en-US" strike="sngStrike" dirty="0"/>
              <a:t> but you can also do experiments with onboard sensors.</a:t>
            </a:r>
          </a:p>
          <a:p>
            <a:pPr>
              <a:lnSpc>
                <a:spcPct val="100000"/>
              </a:lnSpc>
            </a:pPr>
            <a:r>
              <a:rPr lang="en-US" strike="sngStrike" dirty="0"/>
              <a:t>Free iPhone App, </a:t>
            </a:r>
            <a:r>
              <a:rPr lang="en-US" strike="sngStrike" dirty="0">
                <a:hlinkClick r:id="rId6"/>
              </a:rPr>
              <a:t>Vernier Graphical Analysis </a:t>
            </a:r>
            <a:r>
              <a:rPr lang="en-US" strike="sngStrike" dirty="0"/>
              <a:t>. It provides interface to </a:t>
            </a:r>
            <a:r>
              <a:rPr lang="en-US" strike="sngStrike" dirty="0" err="1"/>
              <a:t>LoggerPro</a:t>
            </a:r>
            <a:r>
              <a:rPr lang="en-US" strike="sngStrike" dirty="0"/>
              <a:t> but you can also do experiments with onboard sensors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5" t="29360" r="18395" b="21078"/>
          <a:stretch/>
        </p:blipFill>
        <p:spPr>
          <a:xfrm>
            <a:off x="10212786" y="87757"/>
            <a:ext cx="1838730" cy="25630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2761"/>
            <a:ext cx="10515600" cy="1325563"/>
          </a:xfrm>
        </p:spPr>
        <p:txBody>
          <a:bodyPr/>
          <a:lstStyle/>
          <a:p>
            <a:r>
              <a:rPr lang="en-US" dirty="0" smtClean="0"/>
              <a:t>Sound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the Audacity software to record and analyze the sound spectrum. Audacity is free, open source, cross-platform software for recording and editing sounds. It can be found here: </a:t>
            </a:r>
            <a:r>
              <a:rPr lang="en-US" dirty="0">
                <a:hlinkClick r:id="rId2"/>
              </a:rPr>
              <a:t>http://audacity.sourceforge.net/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To measure time between two events (like hitting a ball which then strikes a wall) you can use computer’s internal sound card to record and analyze it. </a:t>
            </a: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See</a:t>
            </a:r>
            <a:r>
              <a:rPr lang="en-US" dirty="0"/>
              <a:t>: Using the Sound Card as a Timer by </a:t>
            </a:r>
            <a:r>
              <a:rPr lang="en-US" dirty="0" err="1"/>
              <a:t>Aguiar</a:t>
            </a:r>
            <a:r>
              <a:rPr lang="en-US" dirty="0"/>
              <a:t> and Pereira, at </a:t>
            </a:r>
            <a:r>
              <a:rPr lang="en-US" dirty="0">
                <a:hlinkClick r:id="rId3"/>
              </a:rPr>
              <a:t>http://scitation.aip.org/content/aapt/journal/tpt/49/1/10.1119/1.3527753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68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</a:t>
            </a:r>
            <a:r>
              <a:rPr lang="en-US" dirty="0" err="1"/>
              <a:t>PhET</a:t>
            </a:r>
            <a:r>
              <a:rPr lang="en-US" dirty="0"/>
              <a:t> and other simulations each has some relevant physics concept explained:</a:t>
            </a:r>
          </a:p>
          <a:p>
            <a:pPr lvl="1"/>
            <a:r>
              <a:rPr lang="en-US" dirty="0">
                <a:hlinkClick r:id="rId2"/>
              </a:rPr>
              <a:t>Projectile Motion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Forces and Motion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Energy Skate Park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Sports Software Download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4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Projectile Motion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51346" y="6311900"/>
            <a:ext cx="1095663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http://</a:t>
            </a:r>
            <a:r>
              <a:rPr lang="en-US" sz="1400" dirty="0" smtClean="0">
                <a:hlinkClick r:id="rId2"/>
              </a:rPr>
              <a:t>www.physicsclassroom.com/Physics-Interactives/Vectors-and-Projectiles/Projectile-Simulator/Projectile-Simulator-Interactive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97" t="7222" r="68682" b="16945"/>
          <a:stretch/>
        </p:blipFill>
        <p:spPr>
          <a:xfrm>
            <a:off x="5932714" y="216580"/>
            <a:ext cx="6063344" cy="60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44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Introduction </a:t>
            </a:r>
            <a:r>
              <a:rPr lang="en-US" dirty="0"/>
              <a:t>to Physics of Sports and a survey of </a:t>
            </a:r>
            <a:r>
              <a:rPr lang="en-US" dirty="0" smtClean="0"/>
              <a:t>kinematics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b="1" dirty="0" smtClean="0"/>
              <a:t>Warm-up: Basic Concepts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 smtClean="0"/>
              <a:t>Quantifying the world of sports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 smtClean="0"/>
              <a:t>When we don’t have exact numbers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 smtClean="0"/>
              <a:t>The center of mass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Racing, Mathematically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Phelps in Beijing </a:t>
            </a:r>
            <a:r>
              <a:rPr lang="en-US" dirty="0" smtClean="0"/>
              <a:t>(Swimming,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www.youtube.com/watch?v=AVExBUxIcIs&amp;list=PLm4DmlOa3zay-bL9vDVPTShhEzZhjgtDa</a:t>
            </a:r>
            <a:r>
              <a:rPr lang="en-US" dirty="0" smtClean="0"/>
              <a:t>)</a:t>
            </a:r>
            <a:endParaRPr lang="en-US" dirty="0"/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Bolt in Berlin (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www.youtube.com/watch?v=3nbjhpcZ9_g</a:t>
            </a:r>
            <a:r>
              <a:rPr lang="en-US" dirty="0" smtClean="0"/>
              <a:t>)</a:t>
            </a:r>
            <a:endParaRPr lang="en-US" dirty="0"/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Rope-climbing and diving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Measurement </a:t>
            </a:r>
            <a:r>
              <a:rPr lang="en-US" dirty="0"/>
              <a:t>tools available, photo and video analysis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503766" y="2328334"/>
            <a:ext cx="6688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0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105" y="288760"/>
            <a:ext cx="4105077" cy="6213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30618" y="5708072"/>
            <a:ext cx="3509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“Typical” sizes </a:t>
            </a:r>
            <a:r>
              <a:rPr lang="en-US" dirty="0"/>
              <a:t>of a basketball player taking a jump shot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96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the center of mass of a human?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6934"/>
            <a:ext cx="10515600" cy="4351338"/>
          </a:xfrm>
        </p:spPr>
        <p:txBody>
          <a:bodyPr/>
          <a:lstStyle/>
          <a:p>
            <a:pPr fontAlgn="base"/>
            <a:r>
              <a:rPr lang="en-US" dirty="0"/>
              <a:t>A person's center of mass is slightly below his/her belly button, which is nearly the geometric center of a person.</a:t>
            </a:r>
          </a:p>
          <a:p>
            <a:pPr fontAlgn="base"/>
            <a:r>
              <a:rPr lang="en-US" dirty="0"/>
              <a:t>Males and females have different centers of mass- females' centers of mass are lower than those of males.</a:t>
            </a:r>
          </a:p>
          <a:p>
            <a:pPr fontAlgn="base"/>
            <a:r>
              <a:rPr lang="en-US" dirty="0"/>
              <a:t>The average ratio of center of mass to height in females is approximately 0.543 and the average ratio of center of mass to height in males is approximately 0.560.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316971" y="6488668"/>
            <a:ext cx="576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https://hypertextbook.com/facts/2006/centerofmass.shtml</a:t>
            </a:r>
          </a:p>
        </p:txBody>
      </p:sp>
      <p:pic>
        <p:nvPicPr>
          <p:cNvPr id="4098" name="Picture 2" descr="https://hypertextbook.com/facts/2006/centerofmass/diagr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630" y="4171794"/>
            <a:ext cx="4457700" cy="19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791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Differences between 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 height matter in sports?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www.youtube.com/watch?v=IcTNIk0yfj0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29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987" b="22661"/>
          <a:stretch/>
        </p:blipFill>
        <p:spPr>
          <a:xfrm>
            <a:off x="1241618" y="101600"/>
            <a:ext cx="9878963" cy="58602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3013" y="6406350"/>
            <a:ext cx="71291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http://www.pxleyes.com/blog/2012/03/50-brilliant-examples-of-sequence-photography/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07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(Estimates)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7979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height of the sportsman? (that fixes a scale for the photo)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Assuming the first image at the origin of the coordinates, what is the maximum height reached?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range?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launch angle?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are the horizontal and vertical accelerations?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initial launch velocity </a:t>
            </a:r>
            <a:r>
              <a:rPr lang="en-US" b="1" i="1" dirty="0" smtClean="0"/>
              <a:t>v</a:t>
            </a:r>
            <a:r>
              <a:rPr lang="en-US" dirty="0" smtClean="0"/>
              <a:t>? (you need kinematic equations here).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time of flight? </a:t>
            </a:r>
            <a:r>
              <a:rPr lang="en-US" dirty="0"/>
              <a:t>(you need kinematic equations here).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What is the frame rate (fps) used by the camera?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243" y="0"/>
            <a:ext cx="3565757" cy="23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2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06028" y="2695699"/>
            <a:ext cx="70212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i="1" dirty="0"/>
              <a:t>The physics of sports isn’t rocket science. </a:t>
            </a:r>
            <a:endParaRPr lang="en-US" sz="3200" i="1" dirty="0" smtClean="0"/>
          </a:p>
          <a:p>
            <a:pPr algn="ctr"/>
            <a:r>
              <a:rPr lang="en-US" sz="3200" b="1" i="1" dirty="0" smtClean="0"/>
              <a:t>It’s </a:t>
            </a:r>
            <a:r>
              <a:rPr lang="en-US" sz="3200" b="1" i="1" dirty="0"/>
              <a:t>much </a:t>
            </a:r>
            <a:r>
              <a:rPr lang="en-US" sz="3200" b="1" i="1" dirty="0" smtClean="0"/>
              <a:t>harder.</a:t>
            </a:r>
          </a:p>
          <a:p>
            <a:pPr algn="ctr"/>
            <a:r>
              <a:rPr lang="en-US" sz="3200" dirty="0" smtClean="0"/>
              <a:t>Bob Adair in </a:t>
            </a:r>
            <a:r>
              <a:rPr lang="en-US" sz="3200" i="1" dirty="0" smtClean="0"/>
              <a:t>The Physics of Baseball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221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663221"/>
              </p:ext>
            </p:extLst>
          </p:nvPr>
        </p:nvGraphicFramePr>
        <p:xfrm>
          <a:off x="1971777" y="347806"/>
          <a:ext cx="2369313" cy="3260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Equation" r:id="rId3" imgW="977760" imgH="1346040" progId="Equation.DSMT4">
                  <p:embed/>
                </p:oleObj>
              </mc:Choice>
              <mc:Fallback>
                <p:oleObj name="Equation" r:id="rId3" imgW="977760" imgH="1346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1777" y="347806"/>
                        <a:ext cx="2369313" cy="32604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992542"/>
              </p:ext>
            </p:extLst>
          </p:nvPr>
        </p:nvGraphicFramePr>
        <p:xfrm>
          <a:off x="1828799" y="3804612"/>
          <a:ext cx="3597275" cy="272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4" name="Equation" r:id="rId5" imgW="1777680" imgH="1346040" progId="Equation.DSMT4">
                  <p:embed/>
                </p:oleObj>
              </mc:Choice>
              <mc:Fallback>
                <p:oleObj name="Equation" r:id="rId5" imgW="1777680" imgH="1346040" progId="Equation.DSMT4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28799" y="3804612"/>
                        <a:ext cx="3597275" cy="2724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0244062"/>
              </p:ext>
            </p:extLst>
          </p:nvPr>
        </p:nvGraphicFramePr>
        <p:xfrm>
          <a:off x="7613320" y="347806"/>
          <a:ext cx="2487901" cy="3382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Equation" r:id="rId7" imgW="990360" imgH="1346040" progId="Equation.DSMT4">
                  <p:embed/>
                </p:oleObj>
              </mc:Choice>
              <mc:Fallback>
                <p:oleObj name="Equation" r:id="rId7" imgW="990360" imgH="1346040" progId="Equation.DSMT4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613320" y="347806"/>
                        <a:ext cx="2487901" cy="3382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959106"/>
              </p:ext>
            </p:extLst>
          </p:nvPr>
        </p:nvGraphicFramePr>
        <p:xfrm>
          <a:off x="6437748" y="4186247"/>
          <a:ext cx="5283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3638751271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90020778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38430200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68732805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267305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x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v0x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ax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vfx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960747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5033277"/>
              </p:ext>
            </p:extLst>
          </p:nvPr>
        </p:nvGraphicFramePr>
        <p:xfrm>
          <a:off x="6437748" y="5383453"/>
          <a:ext cx="5283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6640">
                  <a:extLst>
                    <a:ext uri="{9D8B030D-6E8A-4147-A177-3AD203B41FA5}">
                      <a16:colId xmlns:a16="http://schemas.microsoft.com/office/drawing/2014/main" val="3638751271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3900207789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38430200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687328058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4267305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i="1" dirty="0" smtClean="0"/>
                        <a:t>y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v0y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ay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/>
                        <a:t>t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err="1" smtClean="0"/>
                        <a:t>vfy</a:t>
                      </a:r>
                      <a:endParaRPr lang="en-US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5587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960747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 flipV="1">
            <a:off x="5329382" y="2235200"/>
            <a:ext cx="1930400" cy="184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310909" y="646545"/>
            <a:ext cx="18473" cy="160712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788723" y="221673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x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5089236" y="332512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</a:t>
            </a:r>
            <a:endParaRPr lang="en-US" i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10082749" y="4927927"/>
            <a:ext cx="18472" cy="402979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895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6326" y="390597"/>
            <a:ext cx="114530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physics of ski jumping,  </a:t>
            </a:r>
            <a:r>
              <a:rPr lang="en-US" sz="2400" dirty="0">
                <a:hlinkClick r:id="rId2"/>
              </a:rPr>
              <a:t>https://pdfs.semanticscholar.org/e956/0e12923567efef9e37bead23b9e85bfe0ca3.pdf</a:t>
            </a:r>
            <a:r>
              <a:rPr lang="en-US" sz="2400" dirty="0"/>
              <a:t>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133"/>
          <a:stretch/>
        </p:blipFill>
        <p:spPr>
          <a:xfrm>
            <a:off x="6768636" y="1542905"/>
            <a:ext cx="4822999" cy="4886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7430" t="3510" r="9749" b="13376"/>
          <a:stretch/>
        </p:blipFill>
        <p:spPr>
          <a:xfrm>
            <a:off x="618835" y="1542905"/>
            <a:ext cx="5347856" cy="456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Introduction </a:t>
            </a:r>
            <a:r>
              <a:rPr lang="en-US" dirty="0"/>
              <a:t>to Physics of Sports and a survey of </a:t>
            </a:r>
            <a:r>
              <a:rPr lang="en-US" dirty="0" smtClean="0"/>
              <a:t>kinematics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Warm-up: Basic Concepts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Quantifying the world of sports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When we don’t have exact numbers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The center of mass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b="1" dirty="0"/>
              <a:t>Racing, Mathematically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/>
              <a:t>Phelps in Beijing (Swimming, </a:t>
            </a:r>
            <a:r>
              <a:rPr lang="en-US" b="1" dirty="0">
                <a:hlinkClick r:id="rId2"/>
              </a:rPr>
              <a:t>https://www.youtube.com/watch?v=AVExBUxIcIs&amp;list=PLm4DmlOa3zay-bL9vDVPTShhEzZhjgtDa</a:t>
            </a:r>
            <a:r>
              <a:rPr lang="en-US" b="1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/>
              <a:t>Bolt in Berlin (</a:t>
            </a:r>
            <a:r>
              <a:rPr lang="en-US" b="1" dirty="0">
                <a:hlinkClick r:id="rId3"/>
              </a:rPr>
              <a:t>https://www.youtube.com/watch?v=3nbjhpcZ9_g</a:t>
            </a:r>
            <a:r>
              <a:rPr lang="en-US" b="1" dirty="0"/>
              <a:t>) 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b="1" dirty="0"/>
              <a:t>Rope-climbing and diving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Measurement </a:t>
            </a:r>
            <a:r>
              <a:rPr lang="en-US" dirty="0"/>
              <a:t>tools available, photo and video analysis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33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90575" y="23844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Swimming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916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Phelps in </a:t>
            </a:r>
            <a:r>
              <a:rPr lang="en-US" dirty="0" smtClean="0"/>
              <a:t>Beijing (section 2.1) </a:t>
            </a:r>
            <a:endParaRPr lang="en-US" dirty="0"/>
          </a:p>
        </p:txBody>
      </p:sp>
      <p:pic>
        <p:nvPicPr>
          <p:cNvPr id="4098" name="Picture 2" descr="http://cdn23.us1.fansshare.com/photos/michaelphelps/diet-1021618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213" y="1500678"/>
            <a:ext cx="7334045" cy="47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90683" y="6437811"/>
            <a:ext cx="85737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http://cdn23.us1.fansshare.com/photos/michaelphelps/diet-1021618498.jpg</a:t>
            </a:r>
          </a:p>
        </p:txBody>
      </p:sp>
    </p:spTree>
    <p:extLst>
      <p:ext uri="{BB962C8B-B14F-4D97-AF65-F5344CB8AC3E}">
        <p14:creationId xmlns:p14="http://schemas.microsoft.com/office/powerpoint/2010/main" val="3827816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4875" t="53594" r="53500" b="16406"/>
          <a:stretch/>
        </p:blipFill>
        <p:spPr>
          <a:xfrm>
            <a:off x="2443822" y="-58313"/>
            <a:ext cx="6700178" cy="6916313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8558981" y="2383792"/>
            <a:ext cx="255638" cy="1016051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6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find Phelps’s speed during the second length in m/s: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5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67" y="252511"/>
            <a:ext cx="10900666" cy="55281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1025" y="5780707"/>
            <a:ext cx="10857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Michael </a:t>
            </a:r>
            <a:r>
              <a:rPr lang="en-US" dirty="0" smtClean="0"/>
              <a:t>Phelps’s </a:t>
            </a:r>
            <a:r>
              <a:rPr lang="en-US" dirty="0"/>
              <a:t>world-record-setting 400-m medley race in the 2008 Summer Olympics. </a:t>
            </a:r>
            <a:endParaRPr lang="en-US" dirty="0" smtClean="0"/>
          </a:p>
          <a:p>
            <a:pPr algn="ctr"/>
            <a:r>
              <a:rPr lang="en-US" dirty="0" smtClean="0"/>
              <a:t>Phelps’s </a:t>
            </a:r>
            <a:r>
              <a:rPr lang="en-US" dirty="0"/>
              <a:t>displacement relative to the edge of the pool is plotted on the vertical axis, versus time on the horizontal.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1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913" y="350160"/>
            <a:ext cx="5004512" cy="4898379"/>
          </a:xfrm>
        </p:spPr>
      </p:pic>
      <p:sp>
        <p:nvSpPr>
          <p:cNvPr id="5" name="TextBox 4"/>
          <p:cNvSpPr txBox="1"/>
          <p:nvPr/>
        </p:nvSpPr>
        <p:spPr>
          <a:xfrm>
            <a:off x="1104900" y="6029325"/>
            <a:ext cx="1028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blown-up portion of the graph shown in figure 2.1. Two tangent lines are </a:t>
            </a:r>
            <a:r>
              <a:rPr lang="en-US" dirty="0" smtClean="0"/>
              <a:t>drawn. What do they represent?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43925" y="2028825"/>
            <a:ext cx="2985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Instantaneous velocity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4416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51100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Running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09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85006" y="2239623"/>
            <a:ext cx="10221988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400" dirty="0" smtClean="0"/>
              <a:t>Course </a:t>
            </a:r>
            <a:r>
              <a:rPr lang="en-US" sz="2400" dirty="0"/>
              <a:t>Number: AS.360.167.13</a:t>
            </a:r>
          </a:p>
          <a:p>
            <a:r>
              <a:rPr lang="en-US" sz="2400" dirty="0" smtClean="0"/>
              <a:t>Dates</a:t>
            </a:r>
            <a:r>
              <a:rPr lang="en-US" sz="2400" dirty="0"/>
              <a:t>: Monday 1/8/2018 - Friday 1/26/2018</a:t>
            </a:r>
          </a:p>
          <a:p>
            <a:r>
              <a:rPr lang="en-US" sz="2400" dirty="0"/>
              <a:t>Times: Monday - 6-8:30 | Friday - 6-8:30</a:t>
            </a:r>
          </a:p>
          <a:p>
            <a:r>
              <a:rPr lang="en-US" sz="2400" dirty="0"/>
              <a:t>Location: Homewood Campus, </a:t>
            </a:r>
            <a:r>
              <a:rPr lang="en-US" sz="2400" dirty="0" err="1"/>
              <a:t>Hodson</a:t>
            </a:r>
            <a:r>
              <a:rPr lang="en-US" sz="2400" dirty="0"/>
              <a:t> 213</a:t>
            </a:r>
          </a:p>
          <a:p>
            <a:r>
              <a:rPr lang="en-US" altLang="en-US" sz="2400" dirty="0" smtClean="0"/>
              <a:t>Webpage: </a:t>
            </a:r>
            <a:r>
              <a:rPr lang="en-US" altLang="en-US" sz="2400" dirty="0" smtClean="0">
                <a:hlinkClick r:id="rId2"/>
              </a:rPr>
              <a:t>http</a:t>
            </a:r>
            <a:r>
              <a:rPr lang="en-US" altLang="en-US" sz="2400" dirty="0">
                <a:hlinkClick r:id="rId2"/>
              </a:rPr>
              <a:t>://pages.jh.edu/~</a:t>
            </a:r>
            <a:r>
              <a:rPr lang="en-US" altLang="en-US" sz="2400" dirty="0" smtClean="0">
                <a:hlinkClick r:id="rId2"/>
              </a:rPr>
              <a:t>maliyou1/</a:t>
            </a:r>
            <a:endParaRPr lang="en-US" altLang="en-US" sz="2400" dirty="0" smtClean="0"/>
          </a:p>
          <a:p>
            <a:r>
              <a:rPr lang="en-US" sz="2400" dirty="0" smtClean="0"/>
              <a:t>Textbook</a:t>
            </a:r>
            <a:r>
              <a:rPr lang="en-US" sz="2400" dirty="0"/>
              <a:t>: Michael Lisa, </a:t>
            </a:r>
            <a:r>
              <a:rPr lang="en-US" sz="2400" dirty="0">
                <a:hlinkClick r:id="rId3"/>
              </a:rPr>
              <a:t>The Physics of Sports. </a:t>
            </a:r>
            <a:endParaRPr lang="en-US" sz="2400" dirty="0" smtClean="0"/>
          </a:p>
          <a:p>
            <a:r>
              <a:rPr lang="en-US" sz="2400" dirty="0" smtClean="0"/>
              <a:t>ISBN-13</a:t>
            </a:r>
            <a:r>
              <a:rPr lang="en-US" sz="2400" dirty="0"/>
              <a:t>: </a:t>
            </a:r>
            <a:r>
              <a:rPr lang="en-US" sz="2400" dirty="0" smtClean="0"/>
              <a:t>978-0073513973</a:t>
            </a:r>
          </a:p>
          <a:p>
            <a:r>
              <a:rPr lang="en-US" sz="2400" dirty="0" smtClean="0"/>
              <a:t>Grading: Class participation 30%, two written assignments (15%+15%), project (40%).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9122" y="217271"/>
            <a:ext cx="2285420" cy="294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Bolt in Berlin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465" y="1268962"/>
            <a:ext cx="6585155" cy="49337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8645" y="6303604"/>
            <a:ext cx="7236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http://www.all-athletics.com/en-us/photos/usain-bolt-berlin-2009-19</a:t>
            </a:r>
          </a:p>
        </p:txBody>
      </p:sp>
    </p:spTree>
    <p:extLst>
      <p:ext uri="{BB962C8B-B14F-4D97-AF65-F5344CB8AC3E}">
        <p14:creationId xmlns:p14="http://schemas.microsoft.com/office/powerpoint/2010/main" val="356687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48" y="143548"/>
            <a:ext cx="8485241" cy="62069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59974" y="6379975"/>
            <a:ext cx="101862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http://speedendurance.com/2017/07/22/will-usain-bolt-win-the-100m-world-championships/</a:t>
            </a:r>
          </a:p>
        </p:txBody>
      </p:sp>
    </p:spTree>
    <p:extLst>
      <p:ext uri="{BB962C8B-B14F-4D97-AF65-F5344CB8AC3E}">
        <p14:creationId xmlns:p14="http://schemas.microsoft.com/office/powerpoint/2010/main" val="26431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976" y="187581"/>
            <a:ext cx="4460159" cy="649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7228" t="40000" r="76764" b="42222"/>
          <a:stretch/>
        </p:blipFill>
        <p:spPr>
          <a:xfrm>
            <a:off x="662939" y="1028700"/>
            <a:ext cx="11109961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888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2" y="1394335"/>
            <a:ext cx="10409106" cy="3754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819" y="5584054"/>
            <a:ext cx="120093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Velocity graphs for Usain </a:t>
            </a:r>
            <a:r>
              <a:rPr lang="en-US" dirty="0" smtClean="0"/>
              <a:t>Bolt’s </a:t>
            </a:r>
            <a:r>
              <a:rPr lang="en-US" dirty="0"/>
              <a:t>record-setting 100-m dash. On the left is the </a:t>
            </a:r>
            <a:r>
              <a:rPr lang="en-US" dirty="0" smtClean="0"/>
              <a:t>“physicist’s style” </a:t>
            </a:r>
            <a:r>
              <a:rPr lang="en-US" dirty="0"/>
              <a:t>of plotting velocity versus time;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acceleration is the slope of this curve at any point. On the right is a common graph found in sports newspapers and </a:t>
            </a:r>
            <a:endParaRPr lang="en-US" dirty="0" smtClean="0"/>
          </a:p>
          <a:p>
            <a:r>
              <a:rPr lang="en-US" dirty="0" smtClean="0"/>
              <a:t>magazines</a:t>
            </a:r>
            <a:r>
              <a:rPr lang="en-US" dirty="0"/>
              <a:t>, of velocity versus </a:t>
            </a:r>
            <a:r>
              <a:rPr lang="en-US" dirty="0" smtClean="0"/>
              <a:t>distance.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93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Bolt in Berlin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787" y="493998"/>
            <a:ext cx="4335258" cy="5549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1185" y="6488668"/>
            <a:ext cx="793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https://www.real-world-physics-problems.com/physics-of-running.html</a:t>
            </a:r>
          </a:p>
        </p:txBody>
      </p:sp>
    </p:spTree>
    <p:extLst>
      <p:ext uri="{BB962C8B-B14F-4D97-AF65-F5344CB8AC3E}">
        <p14:creationId xmlns:p14="http://schemas.microsoft.com/office/powerpoint/2010/main" val="3539791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66" y="1063112"/>
            <a:ext cx="8878250" cy="4688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61185" y="6488668"/>
            <a:ext cx="793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https://www.real-world-physics-problems.com/physics-of-running.html</a:t>
            </a:r>
          </a:p>
        </p:txBody>
      </p:sp>
    </p:spTree>
    <p:extLst>
      <p:ext uri="{BB962C8B-B14F-4D97-AF65-F5344CB8AC3E}">
        <p14:creationId xmlns:p14="http://schemas.microsoft.com/office/powerpoint/2010/main" val="65544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718" y="431360"/>
            <a:ext cx="4263360" cy="5823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1185" y="6488668"/>
            <a:ext cx="793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https://www.real-world-physics-problems.com/physics-of-running.html</a:t>
            </a:r>
          </a:p>
        </p:txBody>
      </p:sp>
    </p:spTree>
    <p:extLst>
      <p:ext uri="{BB962C8B-B14F-4D97-AF65-F5344CB8AC3E}">
        <p14:creationId xmlns:p14="http://schemas.microsoft.com/office/powerpoint/2010/main" val="416432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419" y="900419"/>
            <a:ext cx="7093052" cy="49768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1185" y="6488668"/>
            <a:ext cx="793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https://www.real-world-physics-problems.com/physics-of-running.html</a:t>
            </a:r>
          </a:p>
        </p:txBody>
      </p:sp>
    </p:spTree>
    <p:extLst>
      <p:ext uri="{BB962C8B-B14F-4D97-AF65-F5344CB8AC3E}">
        <p14:creationId xmlns:p14="http://schemas.microsoft.com/office/powerpoint/2010/main" val="53974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303" y="552142"/>
            <a:ext cx="7952607" cy="560407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861185" y="6488668"/>
            <a:ext cx="7934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https://www.real-world-physics-problems.com/physics-of-running.html</a:t>
            </a:r>
          </a:p>
        </p:txBody>
      </p:sp>
    </p:spTree>
    <p:extLst>
      <p:ext uri="{BB962C8B-B14F-4D97-AF65-F5344CB8AC3E}">
        <p14:creationId xmlns:p14="http://schemas.microsoft.com/office/powerpoint/2010/main" val="37917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Introduce yourself: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Write, in one single line (since there are many participants, if you write on multiple lines, messages will get mixed up): </a:t>
            </a:r>
          </a:p>
          <a:p>
            <a:pPr marL="0" indent="0">
              <a:buNone/>
            </a:pPr>
            <a:r>
              <a:rPr lang="en-US" dirty="0" smtClean="0"/>
              <a:t>(1) your preferred name, </a:t>
            </a:r>
          </a:p>
          <a:p>
            <a:pPr marL="0" indent="0">
              <a:buNone/>
            </a:pPr>
            <a:r>
              <a:rPr lang="en-US" dirty="0" smtClean="0"/>
              <a:t>(2) your area of study and/or research, and </a:t>
            </a:r>
          </a:p>
          <a:p>
            <a:pPr marL="0" indent="0">
              <a:buNone/>
            </a:pPr>
            <a:r>
              <a:rPr lang="en-US" dirty="0" smtClean="0"/>
              <a:t>(3) something interesting about you which will help others remember you.</a:t>
            </a:r>
          </a:p>
          <a:p>
            <a:endParaRPr lang="en-US" dirty="0"/>
          </a:p>
          <a:p>
            <a:r>
              <a:rPr lang="en-US" dirty="0" smtClean="0"/>
              <a:t>I’ll start with myself …</a:t>
            </a:r>
          </a:p>
          <a:p>
            <a:r>
              <a:rPr lang="en-US" dirty="0" smtClean="0"/>
              <a:t>(1) My name is Ali, (2) though I am a theoretical physicist by education, my field of research is Biomedical Engineering/Medical Devices. (3) I am a big fan of Star Wars movies and deeply inspired by Yoda, I am.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953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Rope-climbing and diving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119" y="147680"/>
            <a:ext cx="4346477" cy="6423363"/>
          </a:xfrm>
        </p:spPr>
      </p:pic>
      <p:sp>
        <p:nvSpPr>
          <p:cNvPr id="5" name="TextBox 4"/>
          <p:cNvSpPr txBox="1"/>
          <p:nvPr/>
        </p:nvSpPr>
        <p:spPr>
          <a:xfrm>
            <a:off x="665825" y="2317072"/>
            <a:ext cx="5635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Calculate the free fall time from the top, assuming his feet</a:t>
            </a:r>
          </a:p>
          <a:p>
            <a:r>
              <a:rPr lang="en-US" dirty="0"/>
              <a:t>a</a:t>
            </a:r>
            <a:r>
              <a:rPr lang="en-US" dirty="0" smtClean="0"/>
              <a:t>re 13 </a:t>
            </a:r>
            <a:r>
              <a:rPr lang="en-US" dirty="0" err="1" smtClean="0"/>
              <a:t>ft</a:t>
            </a:r>
            <a:r>
              <a:rPr lang="en-US" dirty="0" smtClean="0"/>
              <a:t> above the ground at that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697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47" y="198637"/>
            <a:ext cx="8478315" cy="6348643"/>
          </a:xfrm>
        </p:spPr>
      </p:pic>
    </p:spTree>
    <p:extLst>
      <p:ext uri="{BB962C8B-B14F-4D97-AF65-F5344CB8AC3E}">
        <p14:creationId xmlns:p14="http://schemas.microsoft.com/office/powerpoint/2010/main" val="6390233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36" y="166502"/>
            <a:ext cx="3023878" cy="59794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37390" y="6284417"/>
            <a:ext cx="606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https://www.pinterest.com/beakymcgee/time-lapse-photos/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78" y="166501"/>
            <a:ext cx="3998026" cy="59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13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for thought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Magnus effect?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357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  <a:r>
              <a:rPr lang="en-US" dirty="0"/>
              <a:t>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Dan </a:t>
            </a:r>
            <a:r>
              <a:rPr lang="en-US" dirty="0"/>
              <a:t>Whitt, </a:t>
            </a:r>
            <a:r>
              <a:rPr lang="en-US" i="1" dirty="0"/>
              <a:t>Mathematical Models of Running</a:t>
            </a:r>
            <a:r>
              <a:rPr lang="en-US" dirty="0"/>
              <a:t>, UMS talk, September 24, 2008. http://www.stanford.edu/~dwhitt/UMS-talk.pdf 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Joseph </a:t>
            </a:r>
            <a:r>
              <a:rPr lang="en-US" dirty="0"/>
              <a:t>B. Keller, </a:t>
            </a:r>
            <a:r>
              <a:rPr lang="en-US" i="1" dirty="0"/>
              <a:t>A Theory of Competitive Running</a:t>
            </a:r>
            <a:r>
              <a:rPr lang="en-US" dirty="0"/>
              <a:t>, Physics Today </a:t>
            </a:r>
            <a:r>
              <a:rPr lang="en-US" b="1" dirty="0"/>
              <a:t>26(9)</a:t>
            </a:r>
            <a:r>
              <a:rPr lang="en-US" dirty="0"/>
              <a:t>, 42-47 (1973). 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Igor </a:t>
            </a:r>
            <a:r>
              <a:rPr lang="en-US" dirty="0" err="1"/>
              <a:t>Alexandrov</a:t>
            </a:r>
            <a:r>
              <a:rPr lang="en-US" dirty="0"/>
              <a:t> and Philip </a:t>
            </a:r>
            <a:r>
              <a:rPr lang="en-US" dirty="0" err="1"/>
              <a:t>Lucht</a:t>
            </a:r>
            <a:r>
              <a:rPr lang="en-US" dirty="0"/>
              <a:t>, </a:t>
            </a:r>
            <a:r>
              <a:rPr lang="en-US" i="1" dirty="0"/>
              <a:t>Physics of Sprinting</a:t>
            </a:r>
            <a:r>
              <a:rPr lang="en-US" dirty="0"/>
              <a:t>, American Journal of Physics </a:t>
            </a:r>
            <a:r>
              <a:rPr lang="en-US" b="1" dirty="0"/>
              <a:t>49</a:t>
            </a:r>
            <a:r>
              <a:rPr lang="en-US" dirty="0"/>
              <a:t>, 254-257 (1981). </a:t>
            </a:r>
          </a:p>
        </p:txBody>
      </p:sp>
    </p:spTree>
    <p:extLst>
      <p:ext uri="{BB962C8B-B14F-4D97-AF65-F5344CB8AC3E}">
        <p14:creationId xmlns:p14="http://schemas.microsoft.com/office/powerpoint/2010/main" val="321259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History of the Physics of </a:t>
            </a:r>
            <a:r>
              <a:rPr lang="en-US" b="1" dirty="0" smtClean="0"/>
              <a:t>Sports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/>
              <a:t>early 1850s the subject of rotating artillery shells was explored by the German professor Heinrich Magnus. </a:t>
            </a:r>
            <a:r>
              <a:rPr lang="en-US" dirty="0" smtClean="0"/>
              <a:t>In </a:t>
            </a:r>
            <a:r>
              <a:rPr lang="en-US" dirty="0"/>
              <a:t>this project he investigated sideways deflection of artillery </a:t>
            </a:r>
            <a:r>
              <a:rPr lang="en-US" dirty="0" smtClean="0"/>
              <a:t>shells </a:t>
            </a:r>
            <a:r>
              <a:rPr lang="en-US" dirty="0"/>
              <a:t>which were rotating.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1877 Lord Rayleigh wrote a paper on the irregular flight of a tennis-ball. It can be found </a:t>
            </a:r>
            <a:r>
              <a:rPr lang="en-US" dirty="0">
                <a:hlinkClick r:id="rId2"/>
              </a:rPr>
              <a:t>here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It is also a good topic for projects.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5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Introduction </a:t>
            </a:r>
            <a:r>
              <a:rPr lang="en-US" dirty="0"/>
              <a:t>to Physics of Sports and a survey of </a:t>
            </a:r>
            <a:r>
              <a:rPr lang="en-US" dirty="0" smtClean="0"/>
              <a:t>kinematics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Warm-up: Basic Concepts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Quantifying the world of sports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When we don’t have exact numbers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The center of mass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Racing, Mathematically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Phelps in Beijing (Swimming,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www.youtube.com/watch?v=AVExBUxIcIs&amp;list=PLm4DmlOa3zay-bL9vDVPTShhEzZhjgtDa</a:t>
            </a:r>
            <a:r>
              <a:rPr lang="en-US" dirty="0"/>
              <a:t>)</a:t>
            </a:r>
          </a:p>
          <a:p>
            <a:pPr marL="1428750" lvl="2" indent="-514350">
              <a:buFont typeface="+mj-lt"/>
              <a:buAutoNum type="romanUcPeriod"/>
            </a:pPr>
            <a:r>
              <a:rPr lang="en-US" dirty="0"/>
              <a:t>Bolt in Berlin (</a:t>
            </a:r>
            <a:r>
              <a:rPr lang="en-US" dirty="0">
                <a:hlinkClick r:id="rId3"/>
              </a:rPr>
              <a:t>https://www.youtube.com/watch?v=3nbjhpcZ9_g</a:t>
            </a:r>
            <a:r>
              <a:rPr lang="en-US" dirty="0"/>
              <a:t>) </a:t>
            </a:r>
            <a:endParaRPr lang="en-US" dirty="0" smtClean="0"/>
          </a:p>
          <a:p>
            <a:pPr marL="1428750" lvl="2" indent="-514350">
              <a:buFont typeface="+mj-lt"/>
              <a:buAutoNum type="romanUcPeriod"/>
            </a:pPr>
            <a:r>
              <a:rPr lang="en-US" dirty="0" smtClean="0"/>
              <a:t>Rope-climbing </a:t>
            </a:r>
            <a:r>
              <a:rPr lang="en-US" dirty="0"/>
              <a:t>and diving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 smtClean="0"/>
              <a:t>Measurement </a:t>
            </a:r>
            <a:r>
              <a:rPr lang="en-US" b="1" dirty="0"/>
              <a:t>tools available, photo and video analysis</a:t>
            </a:r>
            <a:r>
              <a:rPr lang="en-US" b="1" dirty="0" smtClean="0"/>
              <a:t>.</a:t>
            </a:r>
            <a:endParaRPr lang="en-US" b="1" dirty="0"/>
          </a:p>
        </p:txBody>
      </p:sp>
      <p:sp>
        <p:nvSpPr>
          <p:cNvPr id="4" name="Right Arrow 3"/>
          <p:cNvSpPr/>
          <p:nvPr/>
        </p:nvSpPr>
        <p:spPr>
          <a:xfrm>
            <a:off x="169333" y="5799667"/>
            <a:ext cx="668867" cy="2963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4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4309" y="1926071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Measurement tools available, photo and video analysis</a:t>
            </a:r>
          </a:p>
        </p:txBody>
      </p:sp>
    </p:spTree>
    <p:extLst>
      <p:ext uri="{BB962C8B-B14F-4D97-AF65-F5344CB8AC3E}">
        <p14:creationId xmlns:p14="http://schemas.microsoft.com/office/powerpoint/2010/main" val="3491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4" y="2338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Resources on the </a:t>
            </a:r>
            <a:r>
              <a:rPr lang="en-US" dirty="0"/>
              <a:t>Website</a:t>
            </a:r>
            <a:br>
              <a:rPr lang="en-US" dirty="0"/>
            </a:br>
            <a:r>
              <a:rPr lang="en-US" sz="2000" dirty="0">
                <a:hlinkClick r:id="rId2"/>
              </a:rPr>
              <a:t>http://pages.jh.edu/~maliyou1/Physics_of_Sports</a:t>
            </a:r>
            <a:r>
              <a:rPr lang="en-US" sz="2000" dirty="0" smtClean="0">
                <a:hlinkClick r:id="rId2"/>
              </a:rPr>
              <a:t>/</a:t>
            </a:r>
            <a:r>
              <a:rPr lang="en-US" sz="2000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814"/>
          <a:stretch/>
        </p:blipFill>
        <p:spPr>
          <a:xfrm>
            <a:off x="1872590" y="1348943"/>
            <a:ext cx="8896351" cy="5006617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828475" y="3416486"/>
            <a:ext cx="840509" cy="535709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49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</a:t>
            </a:r>
            <a:r>
              <a:rPr lang="en-US" dirty="0"/>
              <a:t>sports images from </a:t>
            </a:r>
            <a:r>
              <a:rPr lang="en-US" dirty="0" err="1">
                <a:hlinkClick r:id="rId2"/>
              </a:rPr>
              <a:t>Sportsphot</a:t>
            </a:r>
            <a:r>
              <a:rPr lang="en-US" dirty="0"/>
              <a:t> website.</a:t>
            </a:r>
          </a:p>
          <a:p>
            <a:r>
              <a:rPr lang="en-US" dirty="0"/>
              <a:t>Download more </a:t>
            </a:r>
            <a:r>
              <a:rPr lang="en-US" dirty="0" smtClean="0"/>
              <a:t>royalty </a:t>
            </a:r>
            <a:r>
              <a:rPr lang="en-US" dirty="0"/>
              <a:t>free images from </a:t>
            </a:r>
            <a:r>
              <a:rPr lang="en-US" dirty="0" err="1">
                <a:hlinkClick r:id="rId3"/>
              </a:rPr>
              <a:t>Shutterstock</a:t>
            </a:r>
            <a:r>
              <a:rPr lang="en-US" dirty="0"/>
              <a:t> website.</a:t>
            </a:r>
          </a:p>
          <a:p>
            <a:r>
              <a:rPr lang="en-US" dirty="0"/>
              <a:t>You will need an image editing software too. Try the free </a:t>
            </a:r>
            <a:r>
              <a:rPr lang="en-US" dirty="0" err="1">
                <a:hlinkClick r:id="rId4"/>
              </a:rPr>
              <a:t>ImageJ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3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2434</TotalTime>
  <Words>995</Words>
  <Application>Microsoft Office PowerPoint</Application>
  <PresentationFormat>Widescreen</PresentationFormat>
  <Paragraphs>153</Paragraphs>
  <Slides>44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Verdana</vt:lpstr>
      <vt:lpstr>Office Theme</vt:lpstr>
      <vt:lpstr>Equation</vt:lpstr>
      <vt:lpstr>MathType 6.0 Equation</vt:lpstr>
      <vt:lpstr>Physics of Sports</vt:lpstr>
      <vt:lpstr>PowerPoint Presentation</vt:lpstr>
      <vt:lpstr>Introduction</vt:lpstr>
      <vt:lpstr>Introduce yourself:</vt:lpstr>
      <vt:lpstr>History of the Physics of Sports</vt:lpstr>
      <vt:lpstr>Plan for Today</vt:lpstr>
      <vt:lpstr>Measurement tools available, photo and video analysis</vt:lpstr>
      <vt:lpstr>Resources on the Website http://pages.jh.edu/~maliyou1/Physics_of_Sports/ </vt:lpstr>
      <vt:lpstr>Images</vt:lpstr>
      <vt:lpstr>Videos</vt:lpstr>
      <vt:lpstr>Sound</vt:lpstr>
      <vt:lpstr>Simulations </vt:lpstr>
      <vt:lpstr>Projectile Motion</vt:lpstr>
      <vt:lpstr>Plan for Today</vt:lpstr>
      <vt:lpstr>Heights</vt:lpstr>
      <vt:lpstr>Where is the center of mass of a human?</vt:lpstr>
      <vt:lpstr>Differences between sports</vt:lpstr>
      <vt:lpstr>PowerPoint Presentation</vt:lpstr>
      <vt:lpstr>Questions (Estimates)</vt:lpstr>
      <vt:lpstr>PowerPoint Presentation</vt:lpstr>
      <vt:lpstr>PowerPoint Presentation</vt:lpstr>
      <vt:lpstr>Plan for Today</vt:lpstr>
      <vt:lpstr>Swimming</vt:lpstr>
      <vt:lpstr>Phelps in Beijing (section 2.1) </vt:lpstr>
      <vt:lpstr>PowerPoint Presentation</vt:lpstr>
      <vt:lpstr>Calculations</vt:lpstr>
      <vt:lpstr>PowerPoint Presentation</vt:lpstr>
      <vt:lpstr>PowerPoint Presentation</vt:lpstr>
      <vt:lpstr>Running</vt:lpstr>
      <vt:lpstr>Bolt in Berlin </vt:lpstr>
      <vt:lpstr>PowerPoint Presentation</vt:lpstr>
      <vt:lpstr>PowerPoint Presentation</vt:lpstr>
      <vt:lpstr>PowerPoint Presentation</vt:lpstr>
      <vt:lpstr>PowerPoint Presentation</vt:lpstr>
      <vt:lpstr>Bolt in Berlin </vt:lpstr>
      <vt:lpstr>PowerPoint Presentation</vt:lpstr>
      <vt:lpstr>PowerPoint Presentation</vt:lpstr>
      <vt:lpstr>PowerPoint Presentation</vt:lpstr>
      <vt:lpstr>PowerPoint Presentation</vt:lpstr>
      <vt:lpstr>Rope-climbing and diving</vt:lpstr>
      <vt:lpstr>PowerPoint Presentation</vt:lpstr>
      <vt:lpstr>PowerPoint Presentation</vt:lpstr>
      <vt:lpstr>Food for thought</vt:lpstr>
      <vt:lpstr>References 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of Sports</dc:title>
  <dc:creator>Ali Ali Yousuf</dc:creator>
  <cp:lastModifiedBy>Ali Ali Yousuf</cp:lastModifiedBy>
  <cp:revision>153</cp:revision>
  <cp:lastPrinted>2018-01-08T16:19:55Z</cp:lastPrinted>
  <dcterms:created xsi:type="dcterms:W3CDTF">2017-10-22T05:41:39Z</dcterms:created>
  <dcterms:modified xsi:type="dcterms:W3CDTF">2018-01-09T02:18:51Z</dcterms:modified>
</cp:coreProperties>
</file>